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5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9" d="100"/>
          <a:sy n="59" d="100"/>
        </p:scale>
        <p:origin x="-234" y="-72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7529065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Title Text"/>
          <p:cNvSpPr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>
            <a:spLocks noGrp="1"/>
          </p:cNvSpPr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>
            <a:spLocks noGrp="1"/>
          </p:cNvSpPr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3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13"/>
          </p:nvPr>
        </p:nvSpPr>
        <p:spPr>
          <a:xfrm>
            <a:off x="12192000" y="0"/>
            <a:ext cx="12192000" cy="6832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Image"/>
          <p:cNvSpPr>
            <a:spLocks noGrp="1"/>
          </p:cNvSpPr>
          <p:nvPr>
            <p:ph type="pic" sz="half" idx="14"/>
          </p:nvPr>
        </p:nvSpPr>
        <p:spPr>
          <a:xfrm>
            <a:off x="12192000" y="6896100"/>
            <a:ext cx="12192000" cy="6819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idx="15"/>
          </p:nvPr>
        </p:nvSpPr>
        <p:spPr>
          <a:xfrm>
            <a:off x="0" y="0"/>
            <a:ext cx="121285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2" name="Type a quote here."/>
          <p:cNvSpPr>
            <a:spLocks noGrp="1"/>
          </p:cNvSpPr>
          <p:nvPr>
            <p:ph type="body" sz="quarter" idx="13"/>
          </p:nvPr>
        </p:nvSpPr>
        <p:spPr>
          <a:xfrm>
            <a:off x="1676400" y="4089400"/>
            <a:ext cx="21056600" cy="180594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3" name="Johnny Appleseed"/>
          <p:cNvSpPr>
            <a:spLocks noGrp="1"/>
          </p:cNvSpPr>
          <p:nvPr>
            <p:ph type="body" sz="quarter" idx="14"/>
          </p:nvPr>
        </p:nvSpPr>
        <p:spPr>
          <a:xfrm>
            <a:off x="762000" y="10953750"/>
            <a:ext cx="22860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Text"/>
          <p:cNvSpPr>
            <a:spLocks noGrp="1"/>
          </p:cNvSpPr>
          <p:nvPr>
            <p:ph type="body" sz="quarter" idx="15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>
            <a:spLocks noGrp="1"/>
          </p:cNvSpPr>
          <p:nvPr>
            <p:ph type="body" sz="quarter" idx="13"/>
          </p:nvPr>
        </p:nvSpPr>
        <p:spPr>
          <a:xfrm>
            <a:off x="11049000" y="3721100"/>
            <a:ext cx="12573000" cy="180594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3" name="Image"/>
          <p:cNvSpPr>
            <a:spLocks noGrp="1"/>
          </p:cNvSpPr>
          <p:nvPr>
            <p:ph type="pic" idx="14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Johnny Appleseed"/>
          <p:cNvSpPr>
            <a:spLocks noGrp="1"/>
          </p:cNvSpPr>
          <p:nvPr>
            <p:ph type="body" sz="quarter" idx="15"/>
          </p:nvPr>
        </p:nvSpPr>
        <p:spPr>
          <a:xfrm>
            <a:off x="11049000" y="10953750"/>
            <a:ext cx="12573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4"/>
          </p:nvPr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Title Text"/>
          <p:cNvSpPr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>
            <a:spLocks noGrp="1"/>
          </p:cNvSpPr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Title Text"/>
          <p:cNvSpPr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>
            <a:spLocks noGrp="1"/>
          </p:cNvSpPr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>
            <a:spLocks noGrp="1"/>
          </p:cNvSpPr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>
            <a:spLocks noGrp="1"/>
          </p:cNvSpPr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>
            <a:spLocks noGrp="1"/>
          </p:cNvSpPr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>
            <a:spLocks noGrp="1"/>
          </p:cNvSpPr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>
            <a:spLocks noGrp="1"/>
          </p:cNvSpPr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>
            <a:spLocks noGrp="1"/>
          </p:cNvSpPr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2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>
            <a:spLocks noGrp="1"/>
          </p:cNvSpPr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2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>
            <a:spLocks noGrp="1"/>
          </p:cNvSpPr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2" name="Image"/>
          <p:cNvSpPr>
            <a:spLocks noGrp="1"/>
          </p:cNvSpPr>
          <p:nvPr>
            <p:ph type="pic" sz="half" idx="14"/>
          </p:nvPr>
        </p:nvSpPr>
        <p:spPr>
          <a:xfrm>
            <a:off x="13335000" y="2159000"/>
            <a:ext cx="10287000" cy="10795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Title Text"/>
          <p:cNvSpPr>
            <a:spLocks noGrp="1"/>
          </p:cNvSpPr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>
            <a:spLocks noGrp="1"/>
          </p:cNvSpPr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>
            <a:spLocks noGrp="1"/>
          </p:cNvSpPr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>
            <a:spLocks noGrp="1"/>
          </p:cNvSpPr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>
            <a:spLocks noGrp="1"/>
          </p:cNvSpPr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risMarinos/FSharpKoans#functional-koans---f" TargetMode="External"/><Relationship Id="rId2" Type="http://schemas.openxmlformats.org/officeDocument/2006/relationships/hyperlink" Target="http://fsharpforfunandprofit.com" TargetMode="Externa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en.wikibooks.org/wiki/F_Sharp_Programming" TargetMode="External"/><Relationship Id="rId4" Type="http://schemas.openxmlformats.org/officeDocument/2006/relationships/hyperlink" Target="http://foundation.fsharp.org/join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Kevin Avignon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20000"/>
            </a:lvl1pPr>
          </a:lstStyle>
          <a:p>
            <a:r>
              <a:t>Kevin Avignon</a:t>
            </a:r>
          </a:p>
        </p:txBody>
      </p:sp>
      <p:sp>
        <p:nvSpPr>
          <p:cNvPr id="167" name="Sharper tools with F#"/>
          <p:cNvSpPr>
            <a:spLocks noGrp="1"/>
          </p:cNvSpPr>
          <p:nvPr>
            <p:ph type="subTitle" sz="quarter" idx="1"/>
          </p:nvPr>
        </p:nvSpPr>
        <p:spPr>
          <a:xfrm>
            <a:off x="762000" y="5588000"/>
            <a:ext cx="22860000" cy="2540000"/>
          </a:xfrm>
          <a:prstGeom prst="rect">
            <a:avLst/>
          </a:prstGeom>
          <a:blipFill>
            <a:blip r:embed="rId2"/>
          </a:blipFill>
        </p:spPr>
        <p:txBody>
          <a:bodyPr>
            <a:normAutofit fontScale="85000" lnSpcReduction="10000"/>
          </a:bodyPr>
          <a:lstStyle>
            <a:lvl1pPr algn="ctr">
              <a:spcBef>
                <a:spcPts val="0"/>
              </a:spcBef>
              <a:defRPr sz="159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Sharper tools with F#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Accepting functions as arguments  (High order function)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 marL="558800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rPr dirty="0"/>
              <a:t>Accepting functions as arguments  (High order function)</a:t>
            </a:r>
          </a:p>
          <a:p>
            <a:pPr marL="558800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rPr dirty="0"/>
              <a:t>Returning functions inside functions </a:t>
            </a:r>
          </a:p>
          <a:p>
            <a:pPr marL="558800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rPr dirty="0"/>
              <a:t>Storing functions inside data structures</a:t>
            </a:r>
          </a:p>
          <a:p>
            <a:pPr marL="558800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rPr dirty="0"/>
              <a:t>Shouldn’t cause mutation or side-effects (</a:t>
            </a:r>
            <a:r>
              <a:rPr dirty="0" smtClean="0"/>
              <a:t>pure</a:t>
            </a:r>
            <a:r>
              <a:rPr lang="en-US" dirty="0" smtClean="0"/>
              <a:t> functions</a:t>
            </a:r>
            <a:r>
              <a:rPr dirty="0" smtClean="0"/>
              <a:t>)</a:t>
            </a:r>
            <a:endParaRPr dirty="0"/>
          </a:p>
          <a:p>
            <a:pPr marL="1117600" lvl="1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rPr dirty="0" err="1"/>
              <a:t>Behaviour</a:t>
            </a:r>
            <a:r>
              <a:rPr dirty="0"/>
              <a:t> based on arguments</a:t>
            </a:r>
          </a:p>
          <a:p>
            <a:pPr marL="558800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rPr dirty="0"/>
              <a:t>Functions in FP are equivalent to objects in OO </a:t>
            </a:r>
          </a:p>
        </p:txBody>
      </p:sp>
      <p:sp>
        <p:nvSpPr>
          <p:cNvPr id="195" name="Functions as first class citizen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Functions as first class citizen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tates or values cannot be altered…"/>
          <p:cNvSpPr>
            <a:spLocks noGrp="1"/>
          </p:cNvSpPr>
          <p:nvPr>
            <p:ph type="body" idx="1"/>
          </p:nvPr>
        </p:nvSpPr>
        <p:spPr>
          <a:xfrm>
            <a:off x="762000" y="2033464"/>
            <a:ext cx="22860000" cy="1028068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rPr dirty="0"/>
              <a:t>States or values cannot be altered</a:t>
            </a:r>
          </a:p>
          <a:p>
            <a:pPr lvl="1">
              <a:lnSpc>
                <a:spcPct val="120000"/>
              </a:lnSpc>
            </a:pPr>
            <a:r>
              <a:rPr dirty="0"/>
              <a:t>Brings thread-safety </a:t>
            </a:r>
          </a:p>
          <a:p>
            <a:pPr lvl="2">
              <a:lnSpc>
                <a:spcPct val="120000"/>
              </a:lnSpc>
            </a:pPr>
            <a:r>
              <a:rPr dirty="0"/>
              <a:t>No mutable states shared amongst threads</a:t>
            </a:r>
          </a:p>
          <a:p>
            <a:pPr>
              <a:lnSpc>
                <a:spcPct val="120000"/>
              </a:lnSpc>
            </a:pPr>
            <a:r>
              <a:rPr dirty="0"/>
              <a:t>No huge penalties when updating internal states </a:t>
            </a:r>
          </a:p>
          <a:p>
            <a:pPr lvl="1">
              <a:lnSpc>
                <a:spcPct val="120000"/>
              </a:lnSpc>
            </a:pPr>
            <a:r>
              <a:rPr dirty="0"/>
              <a:t>Creating new states from previous states </a:t>
            </a:r>
          </a:p>
        </p:txBody>
      </p:sp>
      <p:sp>
        <p:nvSpPr>
          <p:cNvPr id="198" name="Immutability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Immutability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ombination of 1+ of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rPr dirty="0"/>
              <a:t>Combination of 1+ of </a:t>
            </a:r>
          </a:p>
          <a:p>
            <a:pPr lvl="1">
              <a:lnSpc>
                <a:spcPct val="120000"/>
              </a:lnSpc>
            </a:pPr>
            <a:r>
              <a:rPr dirty="0"/>
              <a:t>values,  functions, operators, constants </a:t>
            </a:r>
          </a:p>
          <a:p>
            <a:pPr>
              <a:lnSpc>
                <a:spcPct val="120000"/>
              </a:lnSpc>
            </a:pPr>
            <a:r>
              <a:rPr dirty="0"/>
              <a:t>Expressions are evaluated</a:t>
            </a:r>
          </a:p>
          <a:p>
            <a:pPr lvl="1">
              <a:lnSpc>
                <a:spcPct val="120000"/>
              </a:lnSpc>
            </a:pPr>
            <a:r>
              <a:rPr dirty="0"/>
              <a:t>Produces </a:t>
            </a:r>
            <a:endParaRPr lang="en-US" dirty="0" smtClean="0"/>
          </a:p>
          <a:p>
            <a:pPr lvl="2">
              <a:lnSpc>
                <a:spcPct val="120000"/>
              </a:lnSpc>
            </a:pPr>
            <a:r>
              <a:rPr dirty="0" smtClean="0"/>
              <a:t>return </a:t>
            </a:r>
            <a:r>
              <a:rPr dirty="0"/>
              <a:t>value (</a:t>
            </a:r>
            <a:r>
              <a:rPr dirty="0" err="1"/>
              <a:t>e.g</a:t>
            </a:r>
            <a:r>
              <a:rPr dirty="0"/>
              <a:t> numerical)</a:t>
            </a:r>
          </a:p>
          <a:p>
            <a:pPr lvl="2">
              <a:lnSpc>
                <a:spcPct val="120000"/>
              </a:lnSpc>
            </a:pPr>
            <a:r>
              <a:rPr dirty="0" smtClean="0"/>
              <a:t>an </a:t>
            </a:r>
            <a:r>
              <a:rPr dirty="0"/>
              <a:t>expression (</a:t>
            </a:r>
            <a:r>
              <a:rPr dirty="0" err="1"/>
              <a:t>e.g</a:t>
            </a:r>
            <a:r>
              <a:rPr dirty="0"/>
              <a:t> a function)</a:t>
            </a:r>
          </a:p>
        </p:txBody>
      </p:sp>
      <p:sp>
        <p:nvSpPr>
          <p:cNvPr id="201" name="Expressions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Expressions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When functions are calling themselves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rPr dirty="0"/>
              <a:t>When functions are calling themselves </a:t>
            </a:r>
          </a:p>
          <a:p>
            <a:pPr>
              <a:lnSpc>
                <a:spcPct val="120000"/>
              </a:lnSpc>
            </a:pPr>
            <a:r>
              <a:rPr dirty="0"/>
              <a:t>Tail </a:t>
            </a:r>
            <a:r>
              <a:rPr dirty="0" smtClean="0"/>
              <a:t>recurs</a:t>
            </a:r>
            <a:r>
              <a:rPr lang="en-US" dirty="0" smtClean="0"/>
              <a:t>ion</a:t>
            </a:r>
            <a:r>
              <a:rPr dirty="0" smtClean="0"/>
              <a:t> </a:t>
            </a:r>
            <a:r>
              <a:rPr dirty="0"/>
              <a:t>when it’s the last expression of the function </a:t>
            </a:r>
          </a:p>
          <a:p>
            <a:pPr>
              <a:lnSpc>
                <a:spcPct val="120000"/>
              </a:lnSpc>
            </a:pPr>
            <a:r>
              <a:rPr dirty="0"/>
              <a:t>No state required for recursion </a:t>
            </a:r>
          </a:p>
          <a:p>
            <a:pPr lvl="1">
              <a:lnSpc>
                <a:spcPct val="120000"/>
              </a:lnSpc>
            </a:pPr>
            <a:r>
              <a:rPr dirty="0"/>
              <a:t>Only read-only function </a:t>
            </a:r>
            <a:r>
              <a:rPr dirty="0" smtClean="0"/>
              <a:t>arg</a:t>
            </a:r>
            <a:r>
              <a:rPr lang="en-US" dirty="0" smtClean="0"/>
              <a:t>uments</a:t>
            </a:r>
            <a:endParaRPr dirty="0"/>
          </a:p>
          <a:p>
            <a:pPr lvl="1">
              <a:lnSpc>
                <a:spcPct val="120000"/>
              </a:lnSpc>
            </a:pPr>
            <a:r>
              <a:rPr dirty="0"/>
              <a:t>Write-only return value 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Function “iterates”</a:t>
            </a:r>
            <a:r>
              <a:rPr dirty="0" smtClean="0"/>
              <a:t> </a:t>
            </a:r>
            <a:r>
              <a:rPr dirty="0"/>
              <a:t>in it’s own stack</a:t>
            </a:r>
          </a:p>
          <a:p>
            <a:pPr lvl="1">
              <a:lnSpc>
                <a:spcPct val="120000"/>
              </a:lnSpc>
            </a:pPr>
            <a:r>
              <a:rPr dirty="0"/>
              <a:t>Reduce memory usage on the stack </a:t>
            </a:r>
          </a:p>
        </p:txBody>
      </p:sp>
      <p:sp>
        <p:nvSpPr>
          <p:cNvPr id="204" name="Recursion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Recursion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Functions can be broken down in arguments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t>Functions can be broken down in arguments </a:t>
            </a:r>
          </a:p>
          <a:p>
            <a:pPr lvl="1">
              <a:lnSpc>
                <a:spcPct val="120000"/>
              </a:lnSpc>
            </a:pPr>
            <a:r>
              <a:t>Currying uses a series of functions from a “root” function</a:t>
            </a:r>
          </a:p>
          <a:p>
            <a:pPr>
              <a:lnSpc>
                <a:spcPct val="120000"/>
              </a:lnSpc>
            </a:pPr>
            <a:r>
              <a:t>Curried functions can be passed to high order functions</a:t>
            </a:r>
          </a:p>
          <a:p>
            <a:pPr>
              <a:lnSpc>
                <a:spcPct val="120000"/>
              </a:lnSpc>
            </a:pPr>
            <a:r>
              <a:t>Example: </a:t>
            </a:r>
          </a:p>
          <a:p>
            <a:pPr lvl="1">
              <a:lnSpc>
                <a:spcPct val="120000"/>
              </a:lnSpc>
            </a:pPr>
            <a:r>
              <a:t>add x y = x + y </a:t>
            </a:r>
          </a:p>
          <a:p>
            <a:pPr lvl="1">
              <a:lnSpc>
                <a:spcPct val="120000"/>
              </a:lnSpc>
            </a:pPr>
            <a:r>
              <a:t>incrementBy10 y = add 10 + y </a:t>
            </a:r>
          </a:p>
        </p:txBody>
      </p:sp>
      <p:sp>
        <p:nvSpPr>
          <p:cNvPr id="207" name="Partial function application (currying)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Partial function application (currying)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3. Overview of F# basic features"/>
          <p:cNvSpPr>
            <a:spLocks noGrp="1"/>
          </p:cNvSpPr>
          <p:nvPr>
            <p:ph type="ctrTitle"/>
          </p:nvPr>
        </p:nvSpPr>
        <p:spPr>
          <a:xfrm>
            <a:off x="814736" y="6137920"/>
            <a:ext cx="22860000" cy="3810001"/>
          </a:xfrm>
          <a:prstGeom prst="rect">
            <a:avLst/>
          </a:prstGeom>
        </p:spPr>
        <p:txBody>
          <a:bodyPr>
            <a:normAutofit/>
          </a:bodyPr>
          <a:lstStyle>
            <a:lvl1pPr defTabSz="437514">
              <a:defRPr sz="16059"/>
            </a:lvl1pPr>
          </a:lstStyle>
          <a:p>
            <a:r>
              <a:rPr sz="10100" dirty="0"/>
              <a:t>3. Overview of F# basic features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op-down &amp; left-right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t>Top-down &amp; left-right</a:t>
            </a:r>
          </a:p>
          <a:p>
            <a:pPr>
              <a:lnSpc>
                <a:spcPct val="200000"/>
              </a:lnSpc>
            </a:pPr>
            <a:r>
              <a:t>The location of functions and types matters </a:t>
            </a:r>
          </a:p>
          <a:p>
            <a:pPr>
              <a:lnSpc>
                <a:spcPct val="200000"/>
              </a:lnSpc>
            </a:pPr>
            <a:r>
              <a:t>The location of source file in the project matters</a:t>
            </a:r>
          </a:p>
          <a:p>
            <a:pPr>
              <a:lnSpc>
                <a:spcPct val="200000"/>
              </a:lnSpc>
            </a:pPr>
            <a:r>
              <a:t>Indentation is key in source files </a:t>
            </a:r>
          </a:p>
        </p:txBody>
      </p:sp>
      <p:sp>
        <p:nvSpPr>
          <p:cNvPr id="212" name="File system hierarchy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File system hierarchy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An allocation followed by an assignment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</a:pPr>
            <a:r>
              <a:t>An allocation followed by an assignment</a:t>
            </a:r>
          </a:p>
          <a:p>
            <a:pPr>
              <a:lnSpc>
                <a:spcPct val="150000"/>
              </a:lnSpc>
            </a:pPr>
            <a:r>
              <a:t>When allocating values or functions to same symbol (variable)</a:t>
            </a:r>
          </a:p>
          <a:p>
            <a:pPr lvl="1">
              <a:lnSpc>
                <a:spcPct val="150000"/>
              </a:lnSpc>
            </a:pPr>
            <a:r>
              <a:t>It becomes shadowed - lost in space</a:t>
            </a:r>
          </a:p>
          <a:p>
            <a:pPr>
              <a:lnSpc>
                <a:spcPct val="150000"/>
              </a:lnSpc>
            </a:pPr>
            <a:r>
              <a:t>Compiler infers type to value</a:t>
            </a:r>
          </a:p>
        </p:txBody>
      </p:sp>
      <p:sp>
        <p:nvSpPr>
          <p:cNvPr id="215" name="Let binding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Let binding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rouping of code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rPr dirty="0"/>
              <a:t>Grouping of code </a:t>
            </a:r>
          </a:p>
          <a:p>
            <a:pPr lvl="1">
              <a:lnSpc>
                <a:spcPct val="120000"/>
              </a:lnSpc>
            </a:pPr>
            <a:r>
              <a:rPr dirty="0"/>
              <a:t>Can contain : modules, type definitions, </a:t>
            </a:r>
            <a:r>
              <a:rPr dirty="0" smtClean="0"/>
              <a:t>values</a:t>
            </a:r>
            <a:r>
              <a:rPr lang="en-US" dirty="0" smtClean="0"/>
              <a:t>, constants</a:t>
            </a:r>
            <a:endParaRPr dirty="0"/>
          </a:p>
          <a:p>
            <a:pPr>
              <a:lnSpc>
                <a:spcPct val="120000"/>
              </a:lnSpc>
            </a:pPr>
            <a:r>
              <a:rPr dirty="0"/>
              <a:t> Implemented </a:t>
            </a:r>
            <a:r>
              <a:rPr dirty="0" smtClean="0"/>
              <a:t>a</a:t>
            </a:r>
            <a:r>
              <a:rPr lang="en-US" dirty="0" smtClean="0"/>
              <a:t>s a</a:t>
            </a:r>
            <a:r>
              <a:rPr dirty="0" smtClean="0"/>
              <a:t> </a:t>
            </a:r>
            <a:r>
              <a:rPr dirty="0"/>
              <a:t>static CLR class with static members.  </a:t>
            </a:r>
          </a:p>
          <a:p>
            <a:pPr>
              <a:lnSpc>
                <a:spcPct val="120000"/>
              </a:lnSpc>
            </a:pPr>
            <a:r>
              <a:rPr dirty="0"/>
              <a:t>Module can be defined as </a:t>
            </a:r>
          </a:p>
          <a:p>
            <a:pPr lvl="1">
              <a:lnSpc>
                <a:spcPct val="120000"/>
              </a:lnSpc>
            </a:pPr>
            <a:r>
              <a:rPr dirty="0"/>
              <a:t>Top level : Whole file (Don’t need to indent)</a:t>
            </a:r>
          </a:p>
          <a:p>
            <a:pPr lvl="1">
              <a:lnSpc>
                <a:spcPct val="120000"/>
              </a:lnSpc>
            </a:pPr>
            <a:r>
              <a:rPr dirty="0"/>
              <a:t>Locally (requires indentation)</a:t>
            </a:r>
          </a:p>
        </p:txBody>
      </p:sp>
      <p:sp>
        <p:nvSpPr>
          <p:cNvPr id="218" name="Modules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Modules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Discriminated unions: Heterogenous data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 marL="508000" indent="-508000" defTabSz="660400">
              <a:lnSpc>
                <a:spcPct val="120000"/>
              </a:lnSpc>
              <a:spcBef>
                <a:spcPts val="3100"/>
              </a:spcBef>
              <a:defRPr sz="3840"/>
            </a:pPr>
            <a:r>
              <a:rPr dirty="0"/>
              <a:t>Discriminated unions: </a:t>
            </a:r>
            <a:r>
              <a:rPr dirty="0" err="1"/>
              <a:t>Heterogenous</a:t>
            </a:r>
            <a:r>
              <a:rPr dirty="0"/>
              <a:t> data</a:t>
            </a:r>
          </a:p>
          <a:p>
            <a:pPr marL="1016000" lvl="1" indent="-508000" defTabSz="660400">
              <a:lnSpc>
                <a:spcPct val="120000"/>
              </a:lnSpc>
              <a:spcBef>
                <a:spcPts val="3100"/>
              </a:spcBef>
              <a:defRPr sz="3840"/>
            </a:pPr>
            <a:r>
              <a:rPr dirty="0"/>
              <a:t>Similar to the union type in C++ but each option as an case identifier </a:t>
            </a:r>
          </a:p>
          <a:p>
            <a:pPr marL="1016000" lvl="1" indent="-508000" defTabSz="660400">
              <a:lnSpc>
                <a:spcPct val="120000"/>
              </a:lnSpc>
              <a:spcBef>
                <a:spcPts val="3100"/>
              </a:spcBef>
              <a:defRPr sz="3840"/>
            </a:pPr>
            <a:r>
              <a:rPr dirty="0"/>
              <a:t>Equivalent to enumerations when cases have no value</a:t>
            </a:r>
          </a:p>
          <a:p>
            <a:pPr marL="1016000" lvl="1" indent="-508000" defTabSz="660400">
              <a:lnSpc>
                <a:spcPct val="120000"/>
              </a:lnSpc>
              <a:spcBef>
                <a:spcPts val="3100"/>
              </a:spcBef>
              <a:defRPr sz="3840"/>
            </a:pPr>
            <a:r>
              <a:rPr dirty="0"/>
              <a:t>type Shape = | Rectangle | Circle | Square</a:t>
            </a:r>
          </a:p>
          <a:p>
            <a:pPr marL="508000" indent="-508000" defTabSz="660400">
              <a:lnSpc>
                <a:spcPct val="120000"/>
              </a:lnSpc>
              <a:spcBef>
                <a:spcPts val="3100"/>
              </a:spcBef>
              <a:defRPr sz="3840"/>
            </a:pPr>
            <a:r>
              <a:rPr dirty="0"/>
              <a:t>Records: Set of named values </a:t>
            </a:r>
          </a:p>
          <a:p>
            <a:pPr marL="1016000" lvl="1" indent="-508000" defTabSz="660400">
              <a:lnSpc>
                <a:spcPct val="120000"/>
              </a:lnSpc>
              <a:spcBef>
                <a:spcPts val="3100"/>
              </a:spcBef>
              <a:defRPr sz="3840"/>
            </a:pPr>
            <a:r>
              <a:rPr dirty="0"/>
              <a:t>type Point3D = { x : float; y : float; z : float } </a:t>
            </a:r>
          </a:p>
          <a:p>
            <a:pPr marL="1016000" lvl="1" indent="-508000" defTabSz="660400">
              <a:lnSpc>
                <a:spcPct val="120000"/>
              </a:lnSpc>
              <a:spcBef>
                <a:spcPts val="3100"/>
              </a:spcBef>
              <a:defRPr sz="3840"/>
            </a:pPr>
            <a:r>
              <a:rPr dirty="0"/>
              <a:t>A record can be updated with keyword </a:t>
            </a:r>
            <a:r>
              <a:rPr b="1" dirty="0">
                <a:solidFill>
                  <a:schemeClr val="accent1">
                    <a:hueOff val="262910"/>
                    <a:satOff val="3867"/>
                    <a:lumOff val="-18039"/>
                  </a:schemeClr>
                </a:solidFill>
                <a:latin typeface="Avenir Next"/>
                <a:ea typeface="Avenir Next"/>
                <a:cs typeface="Avenir Next"/>
                <a:sym typeface="Avenir Next"/>
              </a:rPr>
              <a:t>with</a:t>
            </a:r>
          </a:p>
          <a:p>
            <a:pPr marL="508000" indent="-508000" defTabSz="660400">
              <a:lnSpc>
                <a:spcPct val="120000"/>
              </a:lnSpc>
              <a:spcBef>
                <a:spcPts val="3100"/>
              </a:spcBef>
              <a:defRPr sz="3840"/>
            </a:pPr>
            <a:r>
              <a:rPr dirty="0"/>
              <a:t>Tuples: Set of unnamed and ordered values</a:t>
            </a:r>
          </a:p>
          <a:p>
            <a:pPr marL="1016000" lvl="1" indent="-508000" defTabSz="660400">
              <a:lnSpc>
                <a:spcPct val="120000"/>
              </a:lnSpc>
              <a:spcBef>
                <a:spcPts val="3100"/>
              </a:spcBef>
              <a:defRPr sz="3840"/>
            </a:pPr>
            <a:r>
              <a:rPr dirty="0" err="1"/>
              <a:t>int</a:t>
            </a:r>
            <a:r>
              <a:rPr dirty="0"/>
              <a:t> * </a:t>
            </a:r>
            <a:r>
              <a:rPr dirty="0" err="1"/>
              <a:t>int</a:t>
            </a:r>
            <a:r>
              <a:rPr dirty="0"/>
              <a:t> </a:t>
            </a:r>
          </a:p>
        </p:txBody>
      </p:sp>
      <p:sp>
        <p:nvSpPr>
          <p:cNvPr id="221" name="Core data structures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Core data structures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resentation key points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key points</a:t>
            </a:r>
          </a:p>
        </p:txBody>
      </p:sp>
      <p:sp>
        <p:nvSpPr>
          <p:cNvPr id="170" name="1. Testimonials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1. Testimonials </a:t>
            </a:r>
          </a:p>
        </p:txBody>
      </p:sp>
      <p:sp>
        <p:nvSpPr>
          <p:cNvPr id="171" name="2. Functional programming key concepts"/>
          <p:cNvSpPr/>
          <p:nvPr/>
        </p:nvSpPr>
        <p:spPr>
          <a:xfrm>
            <a:off x="762000" y="3385854"/>
            <a:ext cx="2286000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685165">
              <a:lnSpc>
                <a:spcPct val="80000"/>
              </a:lnSpc>
              <a:spcBef>
                <a:spcPts val="3200"/>
              </a:spcBef>
              <a:defRPr sz="7221" cap="all">
                <a:solidFill>
                  <a:schemeClr val="accent1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2. Functional programming key concepts</a:t>
            </a:r>
          </a:p>
        </p:txBody>
      </p:sp>
      <p:sp>
        <p:nvSpPr>
          <p:cNvPr id="172" name="3. Overview of F# basic features"/>
          <p:cNvSpPr/>
          <p:nvPr/>
        </p:nvSpPr>
        <p:spPr>
          <a:xfrm>
            <a:off x="762000" y="4612708"/>
            <a:ext cx="2286000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685165">
              <a:lnSpc>
                <a:spcPct val="80000"/>
              </a:lnSpc>
              <a:spcBef>
                <a:spcPts val="3200"/>
              </a:spcBef>
              <a:defRPr sz="7221" cap="all">
                <a:solidFill>
                  <a:schemeClr val="accent1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3. Overview of F# basic features</a:t>
            </a:r>
          </a:p>
        </p:txBody>
      </p:sp>
      <p:sp>
        <p:nvSpPr>
          <p:cNvPr id="173" name="4. References"/>
          <p:cNvSpPr/>
          <p:nvPr/>
        </p:nvSpPr>
        <p:spPr>
          <a:xfrm>
            <a:off x="762000" y="5839562"/>
            <a:ext cx="2286000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685165">
              <a:lnSpc>
                <a:spcPct val="80000"/>
              </a:lnSpc>
              <a:spcBef>
                <a:spcPts val="3200"/>
              </a:spcBef>
              <a:defRPr sz="7221" cap="all">
                <a:solidFill>
                  <a:schemeClr val="accent1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4. References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A pattern is a rule for transforming data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 marL="558800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t>A pattern is a rule for transforming data </a:t>
            </a:r>
          </a:p>
          <a:p>
            <a:pPr marL="558800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t>Data is decomposed when it’s being matched on a pattern to find a match</a:t>
            </a:r>
          </a:p>
          <a:p>
            <a:pPr marL="558800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t>Possible to match on Tuple, Discriminated union, Records, collections, etc</a:t>
            </a:r>
          </a:p>
          <a:p>
            <a:pPr marL="558800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t>match [something] with | pattern1 -&gt; expression1</a:t>
            </a:r>
          </a:p>
          <a:p>
            <a:pPr marL="558800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t>Compiler can see when you forget cases </a:t>
            </a:r>
          </a:p>
          <a:p>
            <a:pPr marL="558800" indent="-558800" defTabSz="726440">
              <a:lnSpc>
                <a:spcPct val="200000"/>
              </a:lnSpc>
              <a:spcBef>
                <a:spcPts val="3400"/>
              </a:spcBef>
              <a:defRPr sz="4224"/>
            </a:pPr>
            <a:r>
              <a:t>_ is a wildcard pattern to ignore the remaining cases</a:t>
            </a:r>
          </a:p>
        </p:txBody>
      </p:sp>
      <p:sp>
        <p:nvSpPr>
          <p:cNvPr id="227" name="Pattern matching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Pattern matching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If in F# are expressions, not statements like in C#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200000"/>
              </a:lnSpc>
            </a:pPr>
            <a:r>
              <a:t>If in F# are expressions, not statements like in C# </a:t>
            </a:r>
          </a:p>
          <a:p>
            <a:pPr>
              <a:lnSpc>
                <a:spcPct val="200000"/>
              </a:lnSpc>
            </a:pPr>
            <a:r>
              <a:t>Each branch must return an expression</a:t>
            </a:r>
          </a:p>
          <a:p>
            <a:pPr lvl="1">
              <a:lnSpc>
                <a:spcPct val="200000"/>
              </a:lnSpc>
            </a:pPr>
            <a:r>
              <a:t>The else branch is optional when if returns no value (unit)</a:t>
            </a:r>
          </a:p>
          <a:p>
            <a:pPr lvl="1">
              <a:lnSpc>
                <a:spcPct val="200000"/>
              </a:lnSpc>
            </a:pPr>
            <a:r>
              <a:t>Expressions must be of the same type </a:t>
            </a:r>
          </a:p>
          <a:p>
            <a:pPr lvl="2">
              <a:lnSpc>
                <a:spcPct val="200000"/>
              </a:lnSpc>
            </a:pPr>
            <a:r>
              <a:t>Cannot return int in if and bool in else for instance </a:t>
            </a:r>
          </a:p>
        </p:txBody>
      </p:sp>
      <p:sp>
        <p:nvSpPr>
          <p:cNvPr id="224" name="If expressions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If expressions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ommon collections in F# : List ( [] ) , Array ( [| |] ), Seq ( ses { } )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 marL="450850" indent="-450850" defTabSz="586104">
              <a:lnSpc>
                <a:spcPct val="120000"/>
              </a:lnSpc>
              <a:spcBef>
                <a:spcPts val="2700"/>
              </a:spcBef>
              <a:defRPr sz="3407"/>
            </a:pPr>
            <a:r>
              <a:t>Common collections in F# : List ( [] ) , Array ( [| |] ), Seq ( ses { } ) </a:t>
            </a:r>
          </a:p>
          <a:p>
            <a:pPr marL="450850" indent="-450850" defTabSz="586104">
              <a:lnSpc>
                <a:spcPct val="120000"/>
              </a:lnSpc>
              <a:spcBef>
                <a:spcPts val="2700"/>
              </a:spcBef>
              <a:defRPr sz="3407"/>
            </a:pPr>
            <a:r>
              <a:t>They basically have the same API </a:t>
            </a:r>
          </a:p>
          <a:p>
            <a:pPr marL="450850" indent="-450850" defTabSz="586104">
              <a:lnSpc>
                <a:spcPct val="120000"/>
              </a:lnSpc>
              <a:spcBef>
                <a:spcPts val="2700"/>
              </a:spcBef>
              <a:defRPr sz="3407"/>
            </a:pPr>
            <a:r>
              <a:t>You can find functions such as </a:t>
            </a:r>
          </a:p>
          <a:p>
            <a:pPr marL="901700" lvl="1" indent="-450850" defTabSz="586104">
              <a:lnSpc>
                <a:spcPct val="120000"/>
              </a:lnSpc>
              <a:spcBef>
                <a:spcPts val="2700"/>
              </a:spcBef>
              <a:defRPr sz="3407"/>
            </a:pPr>
            <a:r>
              <a:t>tryFind</a:t>
            </a:r>
          </a:p>
          <a:p>
            <a:pPr marL="901700" lvl="1" indent="-450850" defTabSz="586104">
              <a:lnSpc>
                <a:spcPct val="120000"/>
              </a:lnSpc>
              <a:spcBef>
                <a:spcPts val="2700"/>
              </a:spcBef>
              <a:defRPr sz="3407"/>
            </a:pPr>
            <a:r>
              <a:t>length </a:t>
            </a:r>
          </a:p>
          <a:p>
            <a:pPr marL="901700" lvl="1" indent="-450850" defTabSz="586104">
              <a:lnSpc>
                <a:spcPct val="120000"/>
              </a:lnSpc>
              <a:spcBef>
                <a:spcPts val="2700"/>
              </a:spcBef>
              <a:defRPr sz="3407"/>
            </a:pPr>
            <a:r>
              <a:t>map</a:t>
            </a:r>
          </a:p>
          <a:p>
            <a:pPr marL="901700" lvl="1" indent="-450850" defTabSz="586104">
              <a:lnSpc>
                <a:spcPct val="120000"/>
              </a:lnSpc>
              <a:spcBef>
                <a:spcPts val="2700"/>
              </a:spcBef>
              <a:defRPr sz="3407"/>
            </a:pPr>
            <a:r>
              <a:t>Filter</a:t>
            </a:r>
          </a:p>
          <a:p>
            <a:pPr marL="901700" lvl="1" indent="-450850" defTabSz="586104">
              <a:lnSpc>
                <a:spcPct val="120000"/>
              </a:lnSpc>
              <a:spcBef>
                <a:spcPts val="2700"/>
              </a:spcBef>
              <a:defRPr sz="3407"/>
            </a:pPr>
            <a:r>
              <a:t>min/max</a:t>
            </a:r>
          </a:p>
          <a:p>
            <a:pPr marL="901700" lvl="1" indent="-450850" defTabSz="586104">
              <a:lnSpc>
                <a:spcPct val="120000"/>
              </a:lnSpc>
              <a:spcBef>
                <a:spcPts val="2700"/>
              </a:spcBef>
              <a:defRPr sz="3407"/>
            </a:pPr>
            <a:r>
              <a:t>sum </a:t>
            </a:r>
          </a:p>
          <a:p>
            <a:pPr marL="901700" lvl="1" indent="-450850" defTabSz="586104">
              <a:lnSpc>
                <a:spcPct val="120000"/>
              </a:lnSpc>
              <a:spcBef>
                <a:spcPts val="2700"/>
              </a:spcBef>
              <a:defRPr sz="3407"/>
            </a:pPr>
            <a:r>
              <a:t>average</a:t>
            </a:r>
          </a:p>
        </p:txBody>
      </p:sp>
      <p:sp>
        <p:nvSpPr>
          <p:cNvPr id="230" name="High order functions on collections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High order functions on collections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For loop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t>For loop</a:t>
            </a:r>
          </a:p>
          <a:p>
            <a:pPr lvl="1">
              <a:lnSpc>
                <a:spcPct val="120000"/>
              </a:lnSpc>
            </a:pPr>
            <a:r>
              <a:t>for I = 0 to 10 do …</a:t>
            </a:r>
          </a:p>
          <a:p>
            <a:pPr lvl="1">
              <a:lnSpc>
                <a:spcPct val="120000"/>
              </a:lnSpc>
            </a:pPr>
            <a:r>
              <a:t>for i = 10 downto 0 do ….</a:t>
            </a:r>
          </a:p>
          <a:p>
            <a:pPr>
              <a:lnSpc>
                <a:spcPct val="120000"/>
              </a:lnSpc>
            </a:pPr>
            <a:r>
              <a:t>Foreach loop </a:t>
            </a:r>
          </a:p>
          <a:p>
            <a:pPr lvl="1">
              <a:lnSpc>
                <a:spcPct val="120000"/>
              </a:lnSpc>
            </a:pPr>
            <a:r>
              <a:t>for i in [0..100] do … </a:t>
            </a:r>
          </a:p>
          <a:p>
            <a:pPr lvl="1">
              <a:lnSpc>
                <a:spcPct val="120000"/>
              </a:lnSpc>
            </a:pPr>
            <a:r>
              <a:t>for i in [2..2..50] do …</a:t>
            </a:r>
          </a:p>
        </p:txBody>
      </p:sp>
      <p:sp>
        <p:nvSpPr>
          <p:cNvPr id="233" name="Looping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Looping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he pipe operators are syntactic sugar for chained method calls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The pipe operators are syntactic sugar for chained method calls</a:t>
            </a:r>
          </a:p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Pipe-forward ( </a:t>
            </a:r>
            <a:r>
              <a:rPr lang="en-US" dirty="0" smtClean="0"/>
              <a:t>|&gt;</a:t>
            </a:r>
            <a:r>
              <a:rPr dirty="0" smtClean="0"/>
              <a:t> </a:t>
            </a:r>
            <a:r>
              <a:rPr dirty="0"/>
              <a:t>)</a:t>
            </a:r>
          </a:p>
          <a:p>
            <a:pPr marL="1143000" lvl="1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Lets you input an intermediate result onto the next function</a:t>
            </a:r>
          </a:p>
          <a:p>
            <a:pPr marL="1143000" lvl="1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[1..10]  |&gt; </a:t>
            </a:r>
            <a:r>
              <a:rPr dirty="0" err="1"/>
              <a:t>List.filter</a:t>
            </a:r>
            <a:r>
              <a:rPr dirty="0"/>
              <a:t> (fun integer -&gt; integer % 2 = 0) (Result : [2;4;6;8;10])</a:t>
            </a:r>
          </a:p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 Pipe-backward ( &lt;| )</a:t>
            </a:r>
          </a:p>
          <a:p>
            <a:pPr marL="1143000" lvl="1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Takes a function from the left and applies its return value/expression to the right </a:t>
            </a:r>
          </a:p>
          <a:p>
            <a:pPr marL="1143000" lvl="1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 err="1"/>
              <a:t>printfn</a:t>
            </a:r>
            <a:r>
              <a:rPr dirty="0"/>
              <a:t> “The value of 3 when tripled %d” &lt;| </a:t>
            </a:r>
            <a:r>
              <a:rPr dirty="0" err="1"/>
              <a:t>tripleValue</a:t>
            </a:r>
            <a:r>
              <a:rPr dirty="0"/>
              <a:t> 3 vs</a:t>
            </a:r>
          </a:p>
          <a:p>
            <a:pPr marL="1143000" lvl="1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 err="1"/>
              <a:t>Printfn</a:t>
            </a:r>
            <a:r>
              <a:rPr dirty="0"/>
              <a:t> “The value of 3 when tripled %d” (</a:t>
            </a:r>
            <a:r>
              <a:rPr dirty="0" err="1"/>
              <a:t>tripleValue</a:t>
            </a:r>
            <a:r>
              <a:rPr dirty="0"/>
              <a:t> 3)</a:t>
            </a:r>
          </a:p>
        </p:txBody>
      </p:sp>
      <p:sp>
        <p:nvSpPr>
          <p:cNvPr id="236" name="Pipeline operators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Pipeline operators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Bound values to a type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t>Bound values to a type </a:t>
            </a:r>
          </a:p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t>Operations can be made on values of same type </a:t>
            </a:r>
          </a:p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t>A unit of measure is a type</a:t>
            </a:r>
          </a:p>
          <a:p>
            <a:pPr marL="1143000" lvl="1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t>They can be given as arguments </a:t>
            </a:r>
          </a:p>
          <a:p>
            <a:pPr marL="1143000" lvl="1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t>Type inference </a:t>
            </a:r>
          </a:p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t>Values can be multiplied/divided and even converted</a:t>
            </a:r>
          </a:p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t>Not part of the .NET type system</a:t>
            </a:r>
          </a:p>
          <a:p>
            <a:pPr marL="1143000" lvl="1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t>Can’t be accessed by C#/VB</a:t>
            </a:r>
          </a:p>
        </p:txBody>
      </p:sp>
      <p:sp>
        <p:nvSpPr>
          <p:cNvPr id="239" name="Unit of measure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Unit of measure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Match a specific interface…"/>
          <p:cNvSpPr>
            <a:spLocks noGrp="1"/>
          </p:cNvSpPr>
          <p:nvPr>
            <p:ph type="body" idx="1"/>
          </p:nvPr>
        </p:nvSpPr>
        <p:spPr>
          <a:xfrm>
            <a:off x="762000" y="2165313"/>
            <a:ext cx="22860000" cy="10280687"/>
          </a:xfrm>
          <a:prstGeom prst="rect">
            <a:avLst/>
          </a:prstGeom>
        </p:spPr>
        <p:txBody>
          <a:bodyPr/>
          <a:lstStyle/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Match a specific interface </a:t>
            </a:r>
          </a:p>
          <a:p>
            <a:pPr marL="1143000" lvl="1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Loaded types by compiler at design time</a:t>
            </a:r>
          </a:p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Set of </a:t>
            </a:r>
            <a:r>
              <a:rPr dirty="0" err="1"/>
              <a:t>of</a:t>
            </a:r>
            <a:r>
              <a:rPr dirty="0"/>
              <a:t> </a:t>
            </a:r>
            <a:r>
              <a:rPr dirty="0" err="1"/>
              <a:t>System.Type</a:t>
            </a:r>
            <a:r>
              <a:rPr dirty="0"/>
              <a:t> instances </a:t>
            </a:r>
          </a:p>
          <a:p>
            <a:pPr marL="1143000" lvl="1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Each type has a corresponding type in .NET </a:t>
            </a:r>
          </a:p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+ Compile-time check on data source </a:t>
            </a:r>
          </a:p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+ Provider can recognize change in data source and adapt</a:t>
            </a:r>
          </a:p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+ Uniform mechanism for data access </a:t>
            </a:r>
          </a:p>
          <a:p>
            <a:pPr marL="571500" indent="-571500" defTabSz="742950">
              <a:lnSpc>
                <a:spcPct val="120000"/>
              </a:lnSpc>
              <a:spcBef>
                <a:spcPts val="3500"/>
              </a:spcBef>
              <a:defRPr sz="4319"/>
            </a:pPr>
            <a:r>
              <a:rPr dirty="0"/>
              <a:t>Examples: Entity Framework, JSON, XML, </a:t>
            </a:r>
            <a:r>
              <a:rPr dirty="0" err="1"/>
              <a:t>Yaml</a:t>
            </a:r>
            <a:r>
              <a:rPr dirty="0"/>
              <a:t>, CSV, HTML, R, </a:t>
            </a:r>
            <a:r>
              <a:rPr dirty="0" err="1"/>
              <a:t>Powershell</a:t>
            </a:r>
            <a:endParaRPr dirty="0"/>
          </a:p>
        </p:txBody>
      </p:sp>
      <p:sp>
        <p:nvSpPr>
          <p:cNvPr id="242" name="Type providers"/>
          <p:cNvSpPr>
            <a:spLocks noGrp="1"/>
          </p:cNvSpPr>
          <p:nvPr>
            <p:ph type="title" idx="4294967295"/>
          </p:nvPr>
        </p:nvSpPr>
        <p:spPr>
          <a:xfrm>
            <a:off x="762000" y="431800"/>
            <a:ext cx="22860000" cy="1016000"/>
          </a:xfrm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Type providers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4. References"/>
          <p:cNvSpPr>
            <a:spLocks noGrp="1"/>
          </p:cNvSpPr>
          <p:nvPr>
            <p:ph type="ctrTitle"/>
          </p:nvPr>
        </p:nvSpPr>
        <p:spPr>
          <a:xfrm>
            <a:off x="670720" y="6353944"/>
            <a:ext cx="22860000" cy="3810001"/>
          </a:xfrm>
          <a:prstGeom prst="rect">
            <a:avLst/>
          </a:prstGeom>
        </p:spPr>
        <p:txBody>
          <a:bodyPr>
            <a:normAutofit/>
          </a:bodyPr>
          <a:lstStyle>
            <a:lvl1pPr defTabSz="792479">
              <a:defRPr sz="29088"/>
            </a:lvl1pPr>
          </a:lstStyle>
          <a:p>
            <a:r>
              <a:rPr sz="21800" dirty="0"/>
              <a:t>4. References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7" name="References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References</a:t>
            </a:r>
          </a:p>
        </p:txBody>
      </p:sp>
      <p:sp>
        <p:nvSpPr>
          <p:cNvPr id="248" name="Book : F# for C# developers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35000" indent="-635000">
              <a:defRPr sz="3000"/>
            </a:pPr>
            <a:r>
              <a:t>Book : F# for C# developers </a:t>
            </a:r>
          </a:p>
          <a:p>
            <a:pPr marL="635000" indent="-635000">
              <a:defRPr sz="3000"/>
            </a:pPr>
            <a:r>
              <a:t>Book : F# deep dives </a:t>
            </a:r>
          </a:p>
          <a:p>
            <a:pPr marL="635000" indent="-635000">
              <a:defRPr sz="3000"/>
            </a:pPr>
            <a:r>
              <a:rPr u="sng">
                <a:solidFill>
                  <a:schemeClr val="accent1"/>
                </a:solidFill>
                <a:hlinkClick r:id="rId2"/>
              </a:rPr>
              <a:t>http://fsharpforfunandprofit.com</a:t>
            </a:r>
            <a:r>
              <a:t> </a:t>
            </a:r>
          </a:p>
          <a:p>
            <a:pPr marL="635000" indent="-635000">
              <a:defRPr sz="3000"/>
            </a:pPr>
            <a:r>
              <a:rPr u="sng">
                <a:solidFill>
                  <a:schemeClr val="accent1"/>
                </a:solidFill>
                <a:hlinkClick r:id="rId3"/>
              </a:rPr>
              <a:t>https://github.com/ChrisMarinos/FSharpKoans#functional-koans---f</a:t>
            </a:r>
          </a:p>
          <a:p>
            <a:pPr marL="635000" indent="-635000">
              <a:defRPr sz="3000"/>
            </a:pPr>
            <a:r>
              <a:rPr u="sng">
                <a:solidFill>
                  <a:schemeClr val="accent1"/>
                </a:solidFill>
                <a:hlinkClick r:id="rId4"/>
              </a:rPr>
              <a:t>http://foundation.fsharp.org/join</a:t>
            </a:r>
          </a:p>
          <a:p>
            <a:pPr marL="635000" indent="-635000">
              <a:defRPr sz="3000"/>
            </a:pPr>
            <a:r>
              <a:rPr u="sng">
                <a:solidFill>
                  <a:schemeClr val="accent1"/>
                </a:solidFill>
                <a:hlinkClick r:id="rId5"/>
              </a:rPr>
              <a:t>https://en.wikibooks.org/wiki/F_Sharp_Programming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1. Testimonials"/>
          <p:cNvSpPr>
            <a:spLocks noGrp="1"/>
          </p:cNvSpPr>
          <p:nvPr>
            <p:ph type="ctrTitle"/>
          </p:nvPr>
        </p:nvSpPr>
        <p:spPr>
          <a:xfrm>
            <a:off x="670720" y="6425952"/>
            <a:ext cx="22860000" cy="3810000"/>
          </a:xfrm>
          <a:prstGeom prst="rect">
            <a:avLst/>
          </a:prstGeom>
        </p:spPr>
        <p:txBody>
          <a:bodyPr>
            <a:noAutofit/>
          </a:bodyPr>
          <a:lstStyle>
            <a:lvl1pPr defTabSz="792479">
              <a:defRPr sz="29088"/>
            </a:lvl1pPr>
          </a:lstStyle>
          <a:p>
            <a:r>
              <a:rPr sz="18200" dirty="0"/>
              <a:t>1. Testimonials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F# was so easy to pick up we went from complete novices to having our code in production in less than a week."/>
          <p:cNvSpPr>
            <a:spLocks noGrp="1"/>
          </p:cNvSpPr>
          <p:nvPr>
            <p:ph type="body" idx="13"/>
          </p:nvPr>
        </p:nvSpPr>
        <p:spPr>
          <a:xfrm>
            <a:off x="1462808" y="3545632"/>
            <a:ext cx="21056600" cy="6135013"/>
          </a:xfrm>
          <a:prstGeom prst="rect">
            <a:avLst/>
          </a:prstGeom>
        </p:spPr>
        <p:txBody>
          <a:bodyPr/>
          <a:lstStyle>
            <a:lvl1pPr>
              <a:defRPr sz="11800"/>
            </a:lvl1pPr>
          </a:lstStyle>
          <a:p>
            <a:r>
              <a:rPr sz="9800" dirty="0"/>
              <a:t>F# was so easy to pick up we went from complete novices to having our code in production in less than a week.</a:t>
            </a:r>
          </a:p>
        </p:txBody>
      </p:sp>
      <p:sp>
        <p:nvSpPr>
          <p:cNvPr id="178" name="O’Connor’s Online  - Jack  Mott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O’Connor’s Online  - Jack  Mott </a:t>
            </a:r>
          </a:p>
        </p:txBody>
      </p:sp>
      <p:sp>
        <p:nvSpPr>
          <p:cNvPr id="179" name="We also found that it was straightforward to use our new F# module from within our existing C# code"/>
          <p:cNvSpPr>
            <a:spLocks noGrp="1"/>
          </p:cNvSpPr>
          <p:nvPr>
            <p:ph type="body" idx="15"/>
          </p:nvPr>
        </p:nvSpPr>
        <p:spPr>
          <a:xfrm>
            <a:off x="762000" y="208279"/>
            <a:ext cx="20955000" cy="1061721"/>
          </a:xfrm>
          <a:prstGeom prst="rect">
            <a:avLst/>
          </a:prstGeom>
        </p:spPr>
        <p:txBody>
          <a:bodyPr/>
          <a:lstStyle/>
          <a:p>
            <a:r>
              <a:t>We also found that it was straightforward to use our new F# module from within our existing C# code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he F# code is consistently shorter, easier to read, easier to refactor and contains far fewer bugs."/>
          <p:cNvSpPr>
            <a:spLocks noGrp="1"/>
          </p:cNvSpPr>
          <p:nvPr>
            <p:ph type="body" idx="13"/>
          </p:nvPr>
        </p:nvSpPr>
        <p:spPr>
          <a:xfrm>
            <a:off x="1676400" y="4089400"/>
            <a:ext cx="21056600" cy="4830040"/>
          </a:xfrm>
          <a:prstGeom prst="rect">
            <a:avLst/>
          </a:prstGeom>
        </p:spPr>
        <p:txBody>
          <a:bodyPr/>
          <a:lstStyle>
            <a:lvl1pPr>
              <a:defRPr sz="11800"/>
            </a:lvl1pPr>
          </a:lstStyle>
          <a:p>
            <a:r>
              <a:rPr sz="9600" dirty="0"/>
              <a:t>The F# code is consistently shorter, easier to read, easier to refactor and contains far fewer bugs.</a:t>
            </a:r>
          </a:p>
        </p:txBody>
      </p:sp>
      <p:sp>
        <p:nvSpPr>
          <p:cNvPr id="182" name="Kaggle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Kaggle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The F# solution offers us an order of magnitude increase in productivty"/>
          <p:cNvSpPr>
            <a:spLocks noGrp="1"/>
          </p:cNvSpPr>
          <p:nvPr>
            <p:ph type="body" idx="13"/>
          </p:nvPr>
        </p:nvSpPr>
        <p:spPr>
          <a:xfrm>
            <a:off x="1676400" y="4089400"/>
            <a:ext cx="21056600" cy="3722045"/>
          </a:xfrm>
          <a:prstGeom prst="rect">
            <a:avLst/>
          </a:prstGeom>
        </p:spPr>
        <p:txBody>
          <a:bodyPr/>
          <a:lstStyle>
            <a:lvl1pPr>
              <a:defRPr sz="11800"/>
            </a:lvl1pPr>
          </a:lstStyle>
          <a:p>
            <a:r>
              <a:rPr sz="9800" dirty="0"/>
              <a:t>The F# solution offers us an order of magnitude increase in </a:t>
            </a:r>
            <a:r>
              <a:rPr sz="9800" dirty="0" err="1"/>
              <a:t>productivty</a:t>
            </a:r>
            <a:endParaRPr sz="9800" dirty="0"/>
          </a:p>
        </p:txBody>
      </p:sp>
      <p:sp>
        <p:nvSpPr>
          <p:cNvPr id="185" name="GameSys - Yan Cui, Lead Server Engineer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GameSys - Yan Cui, Lead Server Engineer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rogramming in F# feels like writing out ideas rather than code"/>
          <p:cNvSpPr>
            <a:spLocks noGrp="1"/>
          </p:cNvSpPr>
          <p:nvPr>
            <p:ph type="body" idx="13"/>
          </p:nvPr>
        </p:nvSpPr>
        <p:spPr>
          <a:xfrm>
            <a:off x="1676400" y="4089400"/>
            <a:ext cx="21056600" cy="3107945"/>
          </a:xfrm>
          <a:prstGeom prst="rect">
            <a:avLst/>
          </a:prstGeom>
        </p:spPr>
        <p:txBody>
          <a:bodyPr/>
          <a:lstStyle>
            <a:lvl1pPr>
              <a:defRPr sz="11800"/>
            </a:lvl1pPr>
          </a:lstStyle>
          <a:p>
            <a:r>
              <a:t>Programming in F# feels like writing out ideas rather than code</a:t>
            </a:r>
          </a:p>
        </p:txBody>
      </p:sp>
      <p:sp>
        <p:nvSpPr>
          <p:cNvPr id="188" name="Maria Gorinova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Maria Gorinova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2. Functional programming key concepts"/>
          <p:cNvSpPr>
            <a:spLocks noGrp="1"/>
          </p:cNvSpPr>
          <p:nvPr>
            <p:ph type="ctrTitle"/>
          </p:nvPr>
        </p:nvSpPr>
        <p:spPr>
          <a:xfrm>
            <a:off x="814736" y="5849888"/>
            <a:ext cx="22860000" cy="3810001"/>
          </a:xfrm>
          <a:prstGeom prst="rect">
            <a:avLst/>
          </a:prstGeom>
        </p:spPr>
        <p:txBody>
          <a:bodyPr>
            <a:normAutofit/>
          </a:bodyPr>
          <a:lstStyle>
            <a:lvl1pPr defTabSz="396239">
              <a:defRPr sz="14544"/>
            </a:lvl1pPr>
          </a:lstStyle>
          <a:p>
            <a:r>
              <a:rPr sz="10900" dirty="0"/>
              <a:t>2. Functional programming key concepts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996</Words>
  <Application>Microsoft Office PowerPoint</Application>
  <PresentationFormat>Custom</PresentationFormat>
  <Paragraphs>147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New_Template7</vt:lpstr>
      <vt:lpstr>Kevin Avignon</vt:lpstr>
      <vt:lpstr>1. Testimonials </vt:lpstr>
      <vt:lpstr>1. Testimonials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Functional programming key concepts</vt:lpstr>
      <vt:lpstr>Functions as first class citizen</vt:lpstr>
      <vt:lpstr>Immutability</vt:lpstr>
      <vt:lpstr>Expressions</vt:lpstr>
      <vt:lpstr>Recursion</vt:lpstr>
      <vt:lpstr>Partial function application (currying)</vt:lpstr>
      <vt:lpstr>3. Overview of F# basic features</vt:lpstr>
      <vt:lpstr>File system hierarchy</vt:lpstr>
      <vt:lpstr>Let binding</vt:lpstr>
      <vt:lpstr>Modules</vt:lpstr>
      <vt:lpstr>Core data structures</vt:lpstr>
      <vt:lpstr>Pattern matching</vt:lpstr>
      <vt:lpstr>If expressions </vt:lpstr>
      <vt:lpstr>High order functions on collections</vt:lpstr>
      <vt:lpstr>Looping</vt:lpstr>
      <vt:lpstr>Pipeline operators</vt:lpstr>
      <vt:lpstr>Unit of measure</vt:lpstr>
      <vt:lpstr>Type providers</vt:lpstr>
      <vt:lpstr>4. References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Kevin Avignon</dc:title>
  <dc:creator>Kevin Avignon</dc:creator>
  <cp:lastModifiedBy>Kevin Avignon</cp:lastModifiedBy>
  <cp:revision>6</cp:revision>
  <dcterms:modified xsi:type="dcterms:W3CDTF">2017-06-08T16:56:37Z</dcterms:modified>
</cp:coreProperties>
</file>